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55"/>
  </p:notesMasterIdLst>
  <p:handoutMasterIdLst>
    <p:handoutMasterId r:id="rId56"/>
  </p:handoutMasterIdLst>
  <p:sldIdLst>
    <p:sldId id="1368" r:id="rId5"/>
    <p:sldId id="1369" r:id="rId6"/>
    <p:sldId id="1396" r:id="rId7"/>
    <p:sldId id="1464" r:id="rId8"/>
    <p:sldId id="1456" r:id="rId9"/>
    <p:sldId id="1465" r:id="rId10"/>
    <p:sldId id="1452" r:id="rId11"/>
    <p:sldId id="1458" r:id="rId12"/>
    <p:sldId id="1459" r:id="rId13"/>
    <p:sldId id="1461" r:id="rId14"/>
    <p:sldId id="1460" r:id="rId15"/>
    <p:sldId id="1455" r:id="rId16"/>
    <p:sldId id="1364" r:id="rId17"/>
    <p:sldId id="1430" r:id="rId18"/>
    <p:sldId id="1424" r:id="rId19"/>
    <p:sldId id="1423" r:id="rId20"/>
    <p:sldId id="1426" r:id="rId21"/>
    <p:sldId id="1384" r:id="rId22"/>
    <p:sldId id="1427" r:id="rId23"/>
    <p:sldId id="1425" r:id="rId24"/>
    <p:sldId id="1398" r:id="rId25"/>
    <p:sldId id="1429" r:id="rId26"/>
    <p:sldId id="1431" r:id="rId27"/>
    <p:sldId id="1457" r:id="rId28"/>
    <p:sldId id="1363" r:id="rId29"/>
    <p:sldId id="1454" r:id="rId30"/>
    <p:sldId id="1432" r:id="rId31"/>
    <p:sldId id="1434" r:id="rId32"/>
    <p:sldId id="1436" r:id="rId33"/>
    <p:sldId id="1437" r:id="rId34"/>
    <p:sldId id="1435" r:id="rId35"/>
    <p:sldId id="1453" r:id="rId36"/>
    <p:sldId id="1438" r:id="rId37"/>
    <p:sldId id="1439" r:id="rId38"/>
    <p:sldId id="1441" r:id="rId39"/>
    <p:sldId id="1440" r:id="rId40"/>
    <p:sldId id="1442" r:id="rId41"/>
    <p:sldId id="1443" r:id="rId42"/>
    <p:sldId id="1444" r:id="rId43"/>
    <p:sldId id="1445" r:id="rId44"/>
    <p:sldId id="1446" r:id="rId45"/>
    <p:sldId id="1447" r:id="rId46"/>
    <p:sldId id="1448" r:id="rId47"/>
    <p:sldId id="1449" r:id="rId48"/>
    <p:sldId id="1450" r:id="rId49"/>
    <p:sldId id="1451" r:id="rId50"/>
    <p:sldId id="1392" r:id="rId51"/>
    <p:sldId id="1393" r:id="rId52"/>
    <p:sldId id="1394" r:id="rId53"/>
    <p:sldId id="1419" r:id="rId54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D5BB76F4-83CF-43C2-B768-FA13CADF33A0}">
          <p14:sldIdLst>
            <p14:sldId id="1368"/>
          </p14:sldIdLst>
        </p14:section>
        <p14:section name="Welcome" id="{ED0C8979-75D7-420C-9F68-2F8F4B4A2EA2}">
          <p14:sldIdLst/>
        </p14:section>
        <p14:section name="Presentation Title" id="{07FEE2C2-1E89-47F9-89DA-CD75147F19CF}">
          <p14:sldIdLst>
            <p14:sldId id="1369"/>
          </p14:sldIdLst>
        </p14:section>
        <p14:section name="Speaker Name / Info" id="{EA91D792-3946-4249-9985-F4848EA2CF25}">
          <p14:sldIdLst>
            <p14:sldId id="1396"/>
            <p14:sldId id="1464"/>
            <p14:sldId id="1456"/>
            <p14:sldId id="1465"/>
            <p14:sldId id="1452"/>
            <p14:sldId id="1458"/>
            <p14:sldId id="1459"/>
            <p14:sldId id="1461"/>
            <p14:sldId id="1460"/>
            <p14:sldId id="1455"/>
          </p14:sldIdLst>
        </p14:section>
        <p14:section name="Session Repeat slides" id="{B5DE8C88-99D8-A746-9AE9-411BE619F6E1}">
          <p14:sldIdLst/>
        </p14:section>
        <p14:section name="Related Sessions Slides" id="{17989DD3-B339-6947-803E-C3DC2CFFF3BB}">
          <p14:sldIdLst/>
        </p14:section>
        <p14:section name="Demo Video Section Slides" id="{FC8331AF-31C5-0C47-9B8D-470A5501B2BE}">
          <p14:sldIdLst>
            <p14:sldId id="1364"/>
            <p14:sldId id="1430"/>
            <p14:sldId id="1424"/>
            <p14:sldId id="1423"/>
            <p14:sldId id="1426"/>
            <p14:sldId id="1384"/>
            <p14:sldId id="1427"/>
            <p14:sldId id="1425"/>
            <p14:sldId id="1398"/>
            <p14:sldId id="1429"/>
            <p14:sldId id="1431"/>
            <p14:sldId id="1457"/>
            <p14:sldId id="1363"/>
            <p14:sldId id="1454"/>
            <p14:sldId id="1432"/>
            <p14:sldId id="1434"/>
            <p14:sldId id="1436"/>
            <p14:sldId id="1437"/>
            <p14:sldId id="1435"/>
            <p14:sldId id="1453"/>
            <p14:sldId id="1438"/>
            <p14:sldId id="1439"/>
            <p14:sldId id="1441"/>
            <p14:sldId id="1440"/>
            <p14:sldId id="144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</p14:sldIdLst>
        </p14:section>
        <p14:section name="Agenda" id="{BFFB62DC-B3C8-4761-BBCF-177DDB96B1FA}">
          <p14:sldIdLst/>
        </p14:section>
        <p14:section name="Content Slide Layouts" id="{8E7C96CB-1210-4FA7-8132-DD305F1FA030}">
          <p14:sldIdLst/>
        </p14:section>
        <p14:section name="Code Slides" id="{D0ED1CBA-03ED-4F00-B255-6582A6ED3D48}">
          <p14:sldIdLst/>
        </p14:section>
        <p14:section name="Quote Slides" id="{34E28D3E-1A2A-4C25-9DF8-283E6CA447B0}">
          <p14:sldIdLst/>
        </p14:section>
        <p14:section name="CTA: Survey Reminder Slides" id="{39A79ED6-402D-42FA-AB13-10BC121CC61A}">
          <p14:sldIdLst>
            <p14:sldId id="1392"/>
            <p14:sldId id="1393"/>
            <p14:sldId id="1394"/>
            <p14:sldId id="1419"/>
          </p14:sldIdLst>
        </p14:section>
        <p14:section name="Sample Viz Style" id="{1D851005-0B5D-43BB-8207-B587C8313BA8}">
          <p14:sldIdLst/>
        </p14:section>
        <p14:section name="Tables" id="{049F194F-1908-4096-B63F-B877CDDD35E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5B45"/>
    <a:srgbClr val="150454"/>
    <a:srgbClr val="2D93AA"/>
    <a:srgbClr val="FFFFFF"/>
    <a:srgbClr val="00BBC9"/>
    <a:srgbClr val="F3F3F3"/>
    <a:srgbClr val="144D63"/>
    <a:srgbClr val="000000"/>
    <a:srgbClr val="52525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82801" autoAdjust="0"/>
  </p:normalViewPr>
  <p:slideViewPr>
    <p:cSldViewPr snapToGrid="0">
      <p:cViewPr varScale="1">
        <p:scale>
          <a:sx n="71" d="100"/>
          <a:sy n="71" d="100"/>
        </p:scale>
        <p:origin x="566" y="4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50" d="100"/>
          <a:sy n="150" d="100"/>
        </p:scale>
        <p:origin x="-4216" y="-8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CA8E1BB1-B036-4140-B110-296DC0701D04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20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8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504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99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46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A1D5201-FECF-8A46-B141-FA5BE64E25B7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4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C674158-0200-A046-BBED-F5588CAA390C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20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8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31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E98A58-5894-EF42-B8F5-28708FCE112E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30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6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4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43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4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28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576509-A716-D148-9231-A6AE3B93417D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28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77E7D8-EC05-C049-AD69-D5EDEF12D8E3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78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714061-1F30-6B4A-8EBD-DE86902440F9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9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21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2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8081F7-0FD8-DB47-88C3-71FA4B330F5D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23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Creation of Sets is easy…this session is</a:t>
            </a:r>
            <a:r>
              <a:rPr lang="en-US" baseline="0" dirty="0" smtClean="0"/>
              <a:t> about the after…why would you do that and how is it helpful?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2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9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10/3/2017 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82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Purple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dientGandt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62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dientGandtRe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570391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03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00BBC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8526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lated Sessions-Purp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60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Blue"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662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Purple"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dientStackedBar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71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Blu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Blu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Purpl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6887424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3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Green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Red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Red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_Blu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Purpl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4908" y="385384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3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Green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532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7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Blue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4468227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Red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3095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HeaderGreen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901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31060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n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4630401" cy="8229600"/>
          </a:xfrm>
        </p:spPr>
        <p:txBody>
          <a:bodyPr/>
          <a:lstStyle/>
          <a:p>
            <a:r>
              <a:rPr lang="en-US" dirty="0"/>
              <a:t>Tap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sz="2400"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Revers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>
            <a:lvl1pPr>
              <a:defRPr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Sample Code Slide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82930" y="345662"/>
            <a:ext cx="1472148" cy="5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20770003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150454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904" y="458319"/>
            <a:ext cx="1755469" cy="603106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9"/>
            <a:ext cx="651881" cy="4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an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699" y="461201"/>
            <a:ext cx="1747081" cy="600224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6" y="1830573"/>
            <a:ext cx="648383" cy="4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29848" y="459182"/>
            <a:ext cx="1752957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0073"/>
            <a:ext cx="658675" cy="4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ircleLines_Transparent.png"/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Heatmap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StackedBar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andt_Transparent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ines_Transparent.png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dientGandt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2" name="Rectangle 1"/>
          <p:cNvSpPr/>
          <p:nvPr userDrawn="1"/>
        </p:nvSpPr>
        <p:spPr>
          <a:xfrm>
            <a:off x="5407146" y="7544047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© 2017 Tableau Software.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StackedBar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70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043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8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Blu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Gandt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713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2885510" y="347476"/>
            <a:ext cx="1471238" cy="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42" r:id="rId2"/>
    <p:sldLayoutId id="2147484355" r:id="rId3"/>
    <p:sldLayoutId id="2147484356" r:id="rId4"/>
    <p:sldLayoutId id="2147484300" r:id="rId5"/>
    <p:sldLayoutId id="2147484343" r:id="rId6"/>
    <p:sldLayoutId id="2147484358" r:id="rId7"/>
    <p:sldLayoutId id="2147484357" r:id="rId8"/>
    <p:sldLayoutId id="2147484266" r:id="rId9"/>
    <p:sldLayoutId id="2147484340" r:id="rId10"/>
    <p:sldLayoutId id="2147484341" r:id="rId11"/>
    <p:sldLayoutId id="2147484331" r:id="rId12"/>
    <p:sldLayoutId id="2147484332" r:id="rId13"/>
    <p:sldLayoutId id="2147484344" r:id="rId14"/>
    <p:sldLayoutId id="2147484345" r:id="rId15"/>
    <p:sldLayoutId id="2147484333" r:id="rId16"/>
    <p:sldLayoutId id="2147484249" r:id="rId17"/>
    <p:sldLayoutId id="2147484334" r:id="rId18"/>
    <p:sldLayoutId id="2147484346" r:id="rId19"/>
    <p:sldLayoutId id="2147484347" r:id="rId20"/>
    <p:sldLayoutId id="2147484348" r:id="rId21"/>
    <p:sldLayoutId id="2147484349" r:id="rId22"/>
    <p:sldLayoutId id="2147484351" r:id="rId23"/>
    <p:sldLayoutId id="2147484352" r:id="rId24"/>
    <p:sldLayoutId id="2147484354" r:id="rId25"/>
    <p:sldLayoutId id="2147484360" r:id="rId26"/>
    <p:sldLayoutId id="2147484361" r:id="rId27"/>
    <p:sldLayoutId id="2147484363" r:id="rId28"/>
    <p:sldLayoutId id="2147484362" r:id="rId29"/>
    <p:sldLayoutId id="2147484364" r:id="rId30"/>
    <p:sldLayoutId id="2147484365" r:id="rId31"/>
    <p:sldLayoutId id="2147484295" r:id="rId32"/>
    <p:sldLayoutId id="2147484359" r:id="rId33"/>
    <p:sldLayoutId id="2147484337" r:id="rId34"/>
    <p:sldLayoutId id="2147484315" r:id="rId35"/>
    <p:sldLayoutId id="2147484336" r:id="rId36"/>
    <p:sldLayoutId id="2147484335" r:id="rId37"/>
    <p:sldLayoutId id="2147484338" r:id="rId38"/>
    <p:sldLayoutId id="2147484339" r:id="rId39"/>
    <p:sldLayoutId id="2147484309" r:id="rId40"/>
    <p:sldLayoutId id="2147484324" r:id="rId41"/>
    <p:sldLayoutId id="2147484323" r:id="rId42"/>
    <p:sldLayoutId id="2147484326" r:id="rId43"/>
    <p:sldLayoutId id="2147484327" r:id="rId44"/>
    <p:sldLayoutId id="2147484256" r:id="rId45"/>
    <p:sldLayoutId id="2147484316" r:id="rId46"/>
    <p:sldLayoutId id="2147484317" r:id="rId47"/>
    <p:sldLayoutId id="2147484319" r:id="rId48"/>
    <p:sldLayoutId id="2147484320" r:id="rId49"/>
    <p:sldLayoutId id="2147484321" r:id="rId50"/>
    <p:sldLayoutId id="2147484313" r:id="rId51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1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25.xml"/><Relationship Id="rId1" Type="http://schemas.openxmlformats.org/officeDocument/2006/relationships/video" Target="https://www.youtube.com/embed/OEnhVQeKGc8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8" y="1842415"/>
            <a:ext cx="6911906" cy="3816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/>
          <p:cNvSpPr/>
          <p:nvPr/>
        </p:nvSpPr>
        <p:spPr bwMode="auto">
          <a:xfrm>
            <a:off x="1018676" y="2282252"/>
            <a:ext cx="2106491" cy="416688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82" y="2131782"/>
            <a:ext cx="5060535" cy="22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56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8" y="1842415"/>
            <a:ext cx="6911906" cy="3816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/>
          <p:cNvSpPr/>
          <p:nvPr/>
        </p:nvSpPr>
        <p:spPr bwMode="auto">
          <a:xfrm>
            <a:off x="1030251" y="3080908"/>
            <a:ext cx="2106491" cy="416688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149" y="2346182"/>
            <a:ext cx="5471465" cy="25036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25382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Talk About Sets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What are Sets in </a:t>
            </a:r>
            <a:r>
              <a:rPr lang="en-US" dirty="0" smtClean="0">
                <a:solidFill>
                  <a:schemeClr val="tx1"/>
                </a:solidFill>
              </a:rPr>
              <a:t>Tableau</a:t>
            </a:r>
            <a:endParaRPr lang="en-US" dirty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+"/>
            </a:pPr>
            <a:r>
              <a:rPr lang="en-US" dirty="0">
                <a:solidFill>
                  <a:schemeClr val="tx1"/>
                </a:solidFill>
              </a:rPr>
              <a:t>Sets are custom fields that define a subset of data based on some conditions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+"/>
            </a:pPr>
            <a:r>
              <a:rPr lang="en-US" dirty="0">
                <a:solidFill>
                  <a:schemeClr val="tx1"/>
                </a:solidFill>
              </a:rPr>
              <a:t>They can be based on a computed condition or specific data points on your view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+"/>
            </a:pPr>
            <a:r>
              <a:rPr lang="en-US" dirty="0">
                <a:solidFill>
                  <a:schemeClr val="tx1"/>
                </a:solidFill>
              </a:rPr>
              <a:t>You can even combine multiple sets 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+"/>
            </a:pPr>
            <a:r>
              <a:rPr lang="en-US" dirty="0" smtClean="0">
                <a:solidFill>
                  <a:schemeClr val="tx1"/>
                </a:solidFill>
              </a:rPr>
              <a:t>There are some date periods you cannot group with, but can create sets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How are Sets different than Groups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+"/>
            </a:pPr>
            <a:r>
              <a:rPr lang="en-US" dirty="0">
                <a:solidFill>
                  <a:schemeClr val="tx1"/>
                </a:solidFill>
              </a:rPr>
              <a:t>Sets can combine dimensions into a single list and be based on measure values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+"/>
            </a:pPr>
            <a:r>
              <a:rPr lang="en-US" dirty="0">
                <a:solidFill>
                  <a:schemeClr val="tx1"/>
                </a:solidFill>
              </a:rPr>
              <a:t>Groups combine members into many lists within a single dimension</a:t>
            </a:r>
          </a:p>
        </p:txBody>
      </p:sp>
    </p:spTree>
    <p:extLst>
      <p:ext uri="{BB962C8B-B14F-4D97-AF65-F5344CB8AC3E}">
        <p14:creationId xmlns:p14="http://schemas.microsoft.com/office/powerpoint/2010/main" val="3423308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Shattering Sets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56657" y="5018314"/>
            <a:ext cx="4278086" cy="7511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Exercise #1</a:t>
            </a:r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960" y="788858"/>
            <a:ext cx="12908725" cy="683264"/>
          </a:xfrm>
        </p:spPr>
        <p:txBody>
          <a:bodyPr/>
          <a:lstStyle/>
          <a:p>
            <a:r>
              <a:rPr lang="en-US" sz="3600" dirty="0" smtClean="0"/>
              <a:t>Challenge #1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589314" y="5159829"/>
            <a:ext cx="5094515" cy="8926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4588" y="1994728"/>
            <a:ext cx="9682162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>
                <a:solidFill>
                  <a:srgbClr val="FFFFFF"/>
                </a:solidFill>
              </a:rPr>
              <a:t>Create a Set manually by selecting earthquakes within the US with the lasso selector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144" y="2954991"/>
            <a:ext cx="95726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27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9074" y="1017459"/>
            <a:ext cx="12908725" cy="683264"/>
          </a:xfrm>
        </p:spPr>
        <p:txBody>
          <a:bodyPr/>
          <a:lstStyle/>
          <a:p>
            <a:r>
              <a:rPr lang="en-US" sz="3600" dirty="0" smtClean="0"/>
              <a:t>But why would we do this?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589314" y="5159829"/>
            <a:ext cx="5094515" cy="8926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88" y="1994728"/>
            <a:ext cx="9682162" cy="30069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>
                <a:solidFill>
                  <a:srgbClr val="FFFFFF"/>
                </a:solidFill>
              </a:rPr>
              <a:t>We can now use this Set to add, remove, or highlight data points in our analysis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dirty="0" smtClean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dirty="0" smtClean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>
                <a:solidFill>
                  <a:srgbClr val="FFFFFF"/>
                </a:solidFill>
              </a:rPr>
              <a:t>Lets create some things together!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82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2360" y="1104544"/>
            <a:ext cx="12908725" cy="683264"/>
          </a:xfrm>
        </p:spPr>
        <p:txBody>
          <a:bodyPr/>
          <a:lstStyle/>
          <a:p>
            <a:r>
              <a:rPr lang="en-US" sz="3600" dirty="0" smtClean="0"/>
              <a:t>Exercise #1b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9034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Sets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6989606"/>
          </a:xfrm>
        </p:spPr>
        <p:txBody>
          <a:bodyPr/>
          <a:lstStyle/>
          <a:p>
            <a:r>
              <a:rPr lang="en-US" sz="3200" b="1" dirty="0" smtClean="0">
                <a:solidFill>
                  <a:srgbClr val="505050"/>
                </a:solidFill>
                <a:latin typeface="+mn-lt"/>
              </a:rPr>
              <a:t>Dynamic </a:t>
            </a:r>
            <a:r>
              <a:rPr lang="en-US" i="1" dirty="0" smtClean="0">
                <a:solidFill>
                  <a:srgbClr val="505050"/>
                </a:solidFill>
              </a:rPr>
              <a:t>or </a:t>
            </a:r>
            <a:r>
              <a:rPr lang="en-US" dirty="0">
                <a:solidFill>
                  <a:srgbClr val="505050"/>
                </a:solidFill>
              </a:rPr>
              <a:t>S</a:t>
            </a:r>
            <a:r>
              <a:rPr lang="en-US" sz="3200" b="1" dirty="0" smtClean="0">
                <a:solidFill>
                  <a:srgbClr val="505050"/>
                </a:solidFill>
              </a:rPr>
              <a:t>tatic</a:t>
            </a:r>
            <a:endParaRPr lang="en-US" sz="3200" b="1" dirty="0">
              <a:solidFill>
                <a:srgbClr val="505050"/>
              </a:solidFill>
            </a:endParaRPr>
          </a:p>
          <a:p>
            <a:pPr lvl="1"/>
            <a:r>
              <a:rPr lang="en-US" sz="2400" dirty="0" smtClean="0">
                <a:solidFill>
                  <a:srgbClr val="505050"/>
                </a:solidFill>
              </a:rPr>
              <a:t>Sets update as your data changes</a:t>
            </a:r>
            <a:endParaRPr lang="en-US" sz="2400" dirty="0">
              <a:solidFill>
                <a:srgbClr val="505050"/>
              </a:solidFill>
            </a:endParaRPr>
          </a:p>
          <a:p>
            <a:pPr lvl="1"/>
            <a:r>
              <a:rPr lang="en-US" dirty="0"/>
              <a:t>Alternatively, a </a:t>
            </a:r>
            <a:r>
              <a:rPr lang="en-US" dirty="0" smtClean="0"/>
              <a:t>Set </a:t>
            </a:r>
            <a:r>
              <a:rPr lang="en-US" dirty="0"/>
              <a:t>can be based on specific data point in your view </a:t>
            </a:r>
            <a:endParaRPr lang="en-US" dirty="0" smtClean="0"/>
          </a:p>
          <a:p>
            <a:pPr marL="0" lvl="1" indent="0">
              <a:buNone/>
            </a:pPr>
            <a:r>
              <a:rPr lang="en-US" sz="3200" b="1" dirty="0" smtClean="0">
                <a:solidFill>
                  <a:srgbClr val="505050"/>
                </a:solidFill>
                <a:latin typeface="+mn-lt"/>
              </a:rPr>
              <a:t>Flexible</a:t>
            </a:r>
            <a:endParaRPr lang="en-US" sz="3200" b="1" dirty="0">
              <a:solidFill>
                <a:srgbClr val="505050"/>
              </a:solidFill>
              <a:latin typeface="+mn-lt"/>
            </a:endParaRPr>
          </a:p>
          <a:p>
            <a:pPr lvl="1"/>
            <a:r>
              <a:rPr lang="en-US" dirty="0" smtClean="0">
                <a:solidFill>
                  <a:srgbClr val="505050"/>
                </a:solidFill>
              </a:rPr>
              <a:t>Use cases in most visualizations</a:t>
            </a:r>
            <a:endParaRPr lang="en-US" dirty="0">
              <a:solidFill>
                <a:srgbClr val="505050"/>
              </a:solidFill>
            </a:endParaRPr>
          </a:p>
          <a:p>
            <a:pPr lvl="1"/>
            <a:r>
              <a:rPr lang="en-US" dirty="0" smtClean="0">
                <a:solidFill>
                  <a:srgbClr val="505050"/>
                </a:solidFill>
              </a:rPr>
              <a:t>Can be changed at any time</a:t>
            </a:r>
            <a:endParaRPr lang="en-US" dirty="0">
              <a:solidFill>
                <a:srgbClr val="505050"/>
              </a:solidFill>
            </a:endParaRPr>
          </a:p>
          <a:p>
            <a:r>
              <a:rPr lang="en-US" sz="3200" b="1" dirty="0" smtClean="0">
                <a:solidFill>
                  <a:srgbClr val="505050"/>
                </a:solidFill>
                <a:latin typeface="+mn-lt"/>
              </a:rPr>
              <a:t>Additive</a:t>
            </a:r>
            <a:endParaRPr lang="en-US" sz="3200" b="1" dirty="0">
              <a:solidFill>
                <a:srgbClr val="505050"/>
              </a:solidFill>
              <a:latin typeface="+mn-lt"/>
            </a:endParaRPr>
          </a:p>
          <a:p>
            <a:pPr lvl="1"/>
            <a:r>
              <a:rPr lang="en-US" dirty="0" smtClean="0">
                <a:solidFill>
                  <a:srgbClr val="505050"/>
                </a:solidFill>
              </a:rPr>
              <a:t>More information-dense presentations</a:t>
            </a:r>
            <a:endParaRPr lang="en-US" dirty="0">
              <a:solidFill>
                <a:srgbClr val="505050"/>
              </a:solidFill>
            </a:endParaRPr>
          </a:p>
          <a:p>
            <a:pPr lvl="1"/>
            <a:r>
              <a:rPr lang="en-US" dirty="0" smtClean="0">
                <a:solidFill>
                  <a:srgbClr val="505050"/>
                </a:solidFill>
              </a:rPr>
              <a:t>Complimentary/used in actions</a:t>
            </a:r>
          </a:p>
          <a:p>
            <a:pPr marL="0" lvl="1" indent="0">
              <a:buNone/>
            </a:pPr>
            <a:r>
              <a:rPr lang="en-US" sz="2800" b="1" dirty="0" smtClean="0">
                <a:solidFill>
                  <a:srgbClr val="505050"/>
                </a:solidFill>
              </a:rPr>
              <a:t>Fast</a:t>
            </a:r>
          </a:p>
          <a:p>
            <a:pPr lvl="1"/>
            <a:r>
              <a:rPr lang="en-US" dirty="0" smtClean="0">
                <a:solidFill>
                  <a:srgbClr val="505050"/>
                </a:solidFill>
              </a:rPr>
              <a:t>In view, near instant response rate</a:t>
            </a:r>
          </a:p>
          <a:p>
            <a:pPr marL="0" lvl="1" indent="0">
              <a:buNone/>
            </a:pPr>
            <a:r>
              <a:rPr lang="en-US" sz="2800" b="1" dirty="0" smtClean="0">
                <a:solidFill>
                  <a:srgbClr val="505050"/>
                </a:solidFill>
              </a:rPr>
              <a:t>Powerful </a:t>
            </a:r>
          </a:p>
          <a:p>
            <a:pPr lvl="1"/>
            <a:r>
              <a:rPr lang="en-US" dirty="0" smtClean="0">
                <a:solidFill>
                  <a:srgbClr val="505050"/>
                </a:solidFill>
              </a:rPr>
              <a:t>Depth of analysis</a:t>
            </a:r>
            <a:endParaRPr lang="en-US" dirty="0">
              <a:solidFill>
                <a:srgbClr val="505050"/>
              </a:solidFill>
            </a:endParaRPr>
          </a:p>
          <a:p>
            <a:pPr lvl="1"/>
            <a:r>
              <a:rPr lang="en-US" dirty="0" smtClean="0">
                <a:solidFill>
                  <a:srgbClr val="505050"/>
                </a:solidFill>
              </a:rPr>
              <a:t>Row level security</a:t>
            </a:r>
            <a:endParaRPr lang="en-US" dirty="0">
              <a:solidFill>
                <a:srgbClr val="505050"/>
              </a:solidFill>
            </a:endParaRPr>
          </a:p>
          <a:p>
            <a:pPr marL="0" lvl="1" indent="0">
              <a:buNone/>
            </a:pPr>
            <a:endParaRPr lang="en-US" sz="28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52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855619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Anonymous attendee </a:t>
            </a:r>
            <a:r>
              <a:rPr lang="en-US" dirty="0" smtClean="0"/>
              <a:t>from TC16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/>
              <a:t>Non-profit analytics</a:t>
            </a:r>
            <a:endParaRPr lang="en-US" b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45637" y="2394166"/>
            <a:ext cx="11836008" cy="1860743"/>
          </a:xfrm>
        </p:spPr>
        <p:txBody>
          <a:bodyPr/>
          <a:lstStyle/>
          <a:p>
            <a:pPr algn="l"/>
            <a:r>
              <a:rPr lang="en-US" sz="4800" dirty="0" smtClean="0"/>
              <a:t>I’ve attended TC 5 years in a row now, and never thought to attend this session. [Sets] will save me hundreds of thousands of dollars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2658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</a:t>
            </a:r>
            <a:r>
              <a:rPr lang="en-US" dirty="0"/>
              <a:t>U</a:t>
            </a:r>
            <a:r>
              <a:rPr lang="en-US" dirty="0" smtClean="0"/>
              <a:t>se 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1071062"/>
          </a:xfrm>
        </p:spPr>
        <p:txBody>
          <a:bodyPr/>
          <a:lstStyle/>
          <a:p>
            <a:r>
              <a:rPr lang="en-US" dirty="0" smtClean="0"/>
              <a:t>Let’s create a conditional Set and see which days experienced more than 300 earthquakes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07" y="3487510"/>
            <a:ext cx="5293179" cy="15629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0580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3737" y="2500313"/>
            <a:ext cx="12464557" cy="2877229"/>
          </a:xfrm>
        </p:spPr>
        <p:txBody>
          <a:bodyPr/>
          <a:lstStyle/>
          <a:p>
            <a:r>
              <a:rPr lang="en-US" dirty="0" smtClean="0"/>
              <a:t>Sets Everywhere!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23737" y="4544785"/>
            <a:ext cx="11629828" cy="1665514"/>
          </a:xfrm>
        </p:spPr>
        <p:txBody>
          <a:bodyPr/>
          <a:lstStyle/>
          <a:p>
            <a:r>
              <a:rPr lang="en-US" dirty="0" smtClean="0"/>
              <a:t>Alex Wheeler</a:t>
            </a:r>
          </a:p>
          <a:p>
            <a:r>
              <a:rPr lang="en-US" dirty="0" smtClean="0"/>
              <a:t>Product Consultant</a:t>
            </a:r>
          </a:p>
          <a:p>
            <a:endParaRPr lang="en-US" dirty="0"/>
          </a:p>
          <a:p>
            <a:r>
              <a:rPr lang="en-US" dirty="0" err="1" smtClean="0"/>
              <a:t>Conor</a:t>
            </a:r>
            <a:r>
              <a:rPr lang="en-US" dirty="0" smtClean="0"/>
              <a:t> Knowles</a:t>
            </a:r>
          </a:p>
          <a:p>
            <a:r>
              <a:rPr lang="en-US" dirty="0" smtClean="0"/>
              <a:t>Senior Product Consultant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988" y="1017459"/>
            <a:ext cx="12908725" cy="683264"/>
          </a:xfrm>
        </p:spPr>
        <p:txBody>
          <a:bodyPr/>
          <a:lstStyle/>
          <a:p>
            <a:r>
              <a:rPr lang="en-US" sz="3600" dirty="0" smtClean="0"/>
              <a:t>Exercise #2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8797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960" y="788858"/>
            <a:ext cx="12908725" cy="683264"/>
          </a:xfrm>
        </p:spPr>
        <p:txBody>
          <a:bodyPr/>
          <a:lstStyle/>
          <a:p>
            <a:r>
              <a:rPr lang="en-US" sz="3600" dirty="0" smtClean="0"/>
              <a:t>Challenge #2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574204"/>
            <a:ext cx="9414782" cy="4395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8686" y="1883229"/>
            <a:ext cx="10395857" cy="8821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b="1" dirty="0"/>
              <a:t>Create a conditional Set based on the days which experienced a higher average than a 4.5 magnitude earthquake.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731" y="3559629"/>
            <a:ext cx="3517755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 smtClean="0">
                <a:solidFill>
                  <a:srgbClr val="FFC000"/>
                </a:solidFill>
              </a:rPr>
              <a:t>Bonus: create a parameter that allows you to change the average magnitude</a:t>
            </a:r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60" y="886830"/>
            <a:ext cx="12908725" cy="683264"/>
          </a:xfrm>
        </p:spPr>
        <p:txBody>
          <a:bodyPr/>
          <a:lstStyle/>
          <a:p>
            <a:r>
              <a:rPr lang="en-US" sz="3600" dirty="0" smtClean="0"/>
              <a:t>Exercise #3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176281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960" y="788858"/>
            <a:ext cx="12908725" cy="683264"/>
          </a:xfrm>
        </p:spPr>
        <p:txBody>
          <a:bodyPr/>
          <a:lstStyle/>
          <a:p>
            <a:r>
              <a:rPr lang="en-US" sz="3600" dirty="0" smtClean="0"/>
              <a:t>Challenge #3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372" y="2521226"/>
            <a:ext cx="9472612" cy="53702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4771" y="1639061"/>
            <a:ext cx="8512628" cy="8821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b="1" dirty="0"/>
              <a:t>Filter to only 'California' earthquakes (from the Places field) and create a reusable filter </a:t>
            </a:r>
            <a:r>
              <a:rPr lang="en-US" b="1" dirty="0" smtClean="0"/>
              <a:t>(Set</a:t>
            </a:r>
            <a:r>
              <a:rPr lang="en-US" b="1" dirty="0"/>
              <a:t>) from it. </a:t>
            </a:r>
            <a:endParaRPr lang="en-US" sz="3200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95524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88" y="1490917"/>
            <a:ext cx="12908725" cy="1098762"/>
          </a:xfrm>
        </p:spPr>
        <p:txBody>
          <a:bodyPr/>
          <a:lstStyle/>
          <a:p>
            <a:r>
              <a:rPr lang="en-US" sz="6600" dirty="0" smtClean="0"/>
              <a:t>Break</a:t>
            </a:r>
            <a:endParaRPr lang="en-US" sz="6600" b="0" dirty="0"/>
          </a:p>
        </p:txBody>
      </p:sp>
    </p:spTree>
    <p:extLst>
      <p:ext uri="{BB962C8B-B14F-4D97-AF65-F5344CB8AC3E}">
        <p14:creationId xmlns:p14="http://schemas.microsoft.com/office/powerpoint/2010/main" val="2180254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7559" y="331659"/>
            <a:ext cx="12908725" cy="3528017"/>
          </a:xfrm>
        </p:spPr>
        <p:txBody>
          <a:bodyPr/>
          <a:lstStyle/>
          <a:p>
            <a:r>
              <a:rPr lang="en-US" sz="3600" dirty="0" smtClean="0"/>
              <a:t>Sets….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600" dirty="0" smtClean="0"/>
              <a:t>In…..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4321629"/>
            <a:ext cx="12464143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6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SPACE!!!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99" y="3565911"/>
            <a:ext cx="7459201" cy="4189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49343" y="2405743"/>
            <a:ext cx="322885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You! </a:t>
            </a: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(probably)</a:t>
            </a:r>
          </a:p>
        </p:txBody>
      </p:sp>
      <p:sp>
        <p:nvSpPr>
          <p:cNvPr id="6" name="Down Arrow 5"/>
          <p:cNvSpPr/>
          <p:nvPr/>
        </p:nvSpPr>
        <p:spPr bwMode="auto">
          <a:xfrm rot="3073177">
            <a:off x="8033287" y="2853029"/>
            <a:ext cx="598714" cy="76081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239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3444973"/>
            <a:ext cx="14001750" cy="2530821"/>
          </a:xfrm>
        </p:spPr>
        <p:txBody>
          <a:bodyPr/>
          <a:lstStyle/>
          <a:p>
            <a:r>
              <a:rPr lang="en-US" dirty="0" smtClean="0"/>
              <a:t>SURPRISE CHALLENGE #4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67" y="5213032"/>
            <a:ext cx="53816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34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1680460"/>
          </a:xfrm>
        </p:spPr>
        <p:txBody>
          <a:bodyPr/>
          <a:lstStyle/>
          <a:p>
            <a:r>
              <a:rPr lang="en-US" sz="3600" dirty="0" smtClean="0"/>
              <a:t>Different use cases</a:t>
            </a:r>
            <a:br>
              <a:rPr lang="en-US" sz="3600" dirty="0" smtClean="0"/>
            </a:br>
            <a:r>
              <a:rPr lang="en-US" sz="3600" dirty="0" smtClean="0"/>
              <a:t>Map layers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82102" y="566057"/>
            <a:ext cx="7523698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/>
              <a:t>Exercise </a:t>
            </a:r>
            <a:r>
              <a:rPr lang="en-US" sz="3200" dirty="0" smtClean="0"/>
              <a:t>#4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2225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On </a:t>
            </a:r>
            <a:r>
              <a:rPr lang="en-US" dirty="0"/>
              <a:t>S</a:t>
            </a:r>
            <a:r>
              <a:rPr lang="en-US" dirty="0" smtClean="0"/>
              <a:t>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80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2102" y="566057"/>
            <a:ext cx="7523698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/>
              <a:t>Exercise </a:t>
            </a:r>
            <a:r>
              <a:rPr lang="en-US" sz="3200" dirty="0" smtClean="0"/>
              <a:t>#5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98162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054063" y="1447800"/>
            <a:ext cx="9682162" cy="2152649"/>
          </a:xfrm>
        </p:spPr>
        <p:txBody>
          <a:bodyPr/>
          <a:lstStyle/>
          <a:p>
            <a:r>
              <a:rPr lang="en-US" dirty="0" smtClean="0"/>
              <a:t>Alex Wheeler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sp>
        <p:nvSpPr>
          <p:cNvPr id="8" name="Title 11"/>
          <p:cNvSpPr txBox="1">
            <a:spLocks/>
          </p:cNvSpPr>
          <p:nvPr/>
        </p:nvSpPr>
        <p:spPr bwMode="auto">
          <a:xfrm>
            <a:off x="507299" y="2524124"/>
            <a:ext cx="13374955" cy="386541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none" spc="-118" baseline="0">
                <a:ln w="3175">
                  <a:noFill/>
                </a:ln>
                <a:solidFill>
                  <a:srgbClr val="FFFFFF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Last time in Vegas, Dixie Chicks bought me a round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R</a:t>
            </a:r>
            <a:r>
              <a:rPr lang="en-US" sz="4000" dirty="0" smtClean="0"/>
              <a:t>esponsible for alcohol being sold in the University of Texas Football Stadium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I have a twin sister who is an elephant zookeeper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2548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960" y="788858"/>
            <a:ext cx="12908725" cy="683264"/>
          </a:xfrm>
        </p:spPr>
        <p:txBody>
          <a:bodyPr/>
          <a:lstStyle/>
          <a:p>
            <a:r>
              <a:rPr lang="en-US" sz="3600" dirty="0" smtClean="0"/>
              <a:t>Challenge #5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164771" y="1639061"/>
            <a:ext cx="8512628" cy="8821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b="1" dirty="0"/>
              <a:t>Show the top 10 and bottom 10 actors by average profitability of their movies</a:t>
            </a:r>
            <a:endParaRPr lang="en-US" sz="3200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483" y="3024868"/>
            <a:ext cx="11182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955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2102" y="566057"/>
            <a:ext cx="7523698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/>
              <a:t>Exercise </a:t>
            </a:r>
            <a:r>
              <a:rPr lang="en-US" sz="3200" dirty="0" smtClean="0"/>
              <a:t>#6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6408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74" y="1855660"/>
            <a:ext cx="12908725" cy="771878"/>
          </a:xfrm>
        </p:spPr>
        <p:txBody>
          <a:bodyPr/>
          <a:lstStyle/>
          <a:p>
            <a:r>
              <a:rPr lang="en-US" sz="2120" dirty="0"/>
              <a:t>Create a calculation that allows us to see the Top Actors by AVG Adjusted Profit displayed and all other Actors averaged together </a:t>
            </a:r>
            <a:r>
              <a:rPr lang="en-US" sz="2120" dirty="0">
                <a:solidFill>
                  <a:schemeClr val="tx1"/>
                </a:solidFill>
              </a:rPr>
              <a:t>(Bonus: Get 'Others' to always show on the bottom)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22874" y="777972"/>
            <a:ext cx="12908725" cy="6832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470" b="1" kern="1200" cap="none" spc="-11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600" dirty="0" smtClean="0"/>
              <a:t>Challenge #6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74" y="3021962"/>
            <a:ext cx="7298913" cy="2823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961" y="3386045"/>
            <a:ext cx="4591050" cy="104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811" y="4876800"/>
            <a:ext cx="502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91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1357744"/>
          </a:xfrm>
        </p:spPr>
        <p:txBody>
          <a:bodyPr/>
          <a:lstStyle/>
          <a:p>
            <a:r>
              <a:rPr lang="en-US" dirty="0" smtClean="0"/>
              <a:t>Sets in New York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11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2359" y="642257"/>
            <a:ext cx="7523698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4000" dirty="0" smtClean="0"/>
              <a:t>How You </a:t>
            </a:r>
            <a:r>
              <a:rPr lang="en-US" sz="4000" dirty="0"/>
              <a:t>C</a:t>
            </a:r>
            <a:r>
              <a:rPr lang="en-US" sz="4000" dirty="0" smtClean="0"/>
              <a:t>an </a:t>
            </a:r>
            <a:r>
              <a:rPr lang="en-US" sz="4000" dirty="0"/>
              <a:t>U</a:t>
            </a:r>
            <a:r>
              <a:rPr lang="en-US" sz="4000" dirty="0" smtClean="0"/>
              <a:t>se </a:t>
            </a:r>
            <a:r>
              <a:rPr lang="en-US" sz="4000" dirty="0"/>
              <a:t>S</a:t>
            </a:r>
            <a:r>
              <a:rPr lang="en-US" sz="4000" dirty="0" smtClean="0"/>
              <a:t>ets Now</a:t>
            </a:r>
            <a:endParaRPr lang="en-US" sz="4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323088" y="2055662"/>
            <a:ext cx="13121980" cy="3247043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1"/>
                </a:solidFill>
              </a:rPr>
              <a:t>So many options!</a:t>
            </a:r>
          </a:p>
          <a:p>
            <a:pPr marL="457200" lvl="1" indent="-457200">
              <a:lnSpc>
                <a:spcPct val="100000"/>
              </a:lnSpc>
              <a:buFont typeface="Arial" pitchFamily="34" charset="0"/>
              <a:buChar char="+"/>
            </a:pPr>
            <a:r>
              <a:rPr lang="en-US" dirty="0" smtClean="0">
                <a:solidFill>
                  <a:schemeClr val="tx1"/>
                </a:solidFill>
              </a:rPr>
              <a:t>Group variables manually by existing dimensions, by a common condition, by a given ranking</a:t>
            </a:r>
          </a:p>
          <a:p>
            <a:pPr marL="457200" lvl="1" indent="-457200">
              <a:lnSpc>
                <a:spcPct val="100000"/>
              </a:lnSpc>
              <a:buFont typeface="Arial" pitchFamily="34" charset="0"/>
              <a:buChar char="+"/>
            </a:pPr>
            <a:r>
              <a:rPr lang="en-US" dirty="0" smtClean="0">
                <a:solidFill>
                  <a:schemeClr val="tx1"/>
                </a:solidFill>
              </a:rPr>
              <a:t>Create calculations based on these Sets</a:t>
            </a:r>
          </a:p>
          <a:p>
            <a:pPr marL="457200" lvl="1" indent="-457200">
              <a:lnSpc>
                <a:spcPct val="100000"/>
              </a:lnSpc>
              <a:buFont typeface="Arial" pitchFamily="34" charset="0"/>
              <a:buChar char="+"/>
            </a:pPr>
            <a:r>
              <a:rPr lang="en-US" dirty="0" smtClean="0">
                <a:solidFill>
                  <a:schemeClr val="tx1"/>
                </a:solidFill>
              </a:rPr>
              <a:t>Combine Sets to group by multiple variables </a:t>
            </a:r>
          </a:p>
          <a:p>
            <a:pPr marL="457200" lvl="1" indent="-457200">
              <a:lnSpc>
                <a:spcPct val="100000"/>
              </a:lnSpc>
              <a:buFont typeface="Arial" pitchFamily="34" charset="0"/>
              <a:buChar char="+"/>
            </a:pPr>
            <a:r>
              <a:rPr lang="en-US" dirty="0" smtClean="0">
                <a:solidFill>
                  <a:schemeClr val="tx1"/>
                </a:solidFill>
              </a:rPr>
              <a:t>Use Sets for advanced calculations and fast analysis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86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588" y="745316"/>
            <a:ext cx="12908725" cy="1292662"/>
          </a:xfrm>
        </p:spPr>
        <p:txBody>
          <a:bodyPr/>
          <a:lstStyle/>
          <a:p>
            <a:r>
              <a:rPr lang="en-US" sz="8000" dirty="0" smtClean="0"/>
              <a:t>Diving Off </a:t>
            </a:r>
            <a:r>
              <a:rPr lang="en-US" sz="8000" dirty="0"/>
              <a:t>T</a:t>
            </a:r>
            <a:r>
              <a:rPr lang="en-US" sz="8000" dirty="0" smtClean="0"/>
              <a:t>he </a:t>
            </a:r>
            <a:r>
              <a:rPr lang="en-US" sz="8000" dirty="0"/>
              <a:t>D</a:t>
            </a:r>
            <a:r>
              <a:rPr lang="en-US" sz="8000" dirty="0" smtClean="0"/>
              <a:t>eep </a:t>
            </a:r>
            <a:r>
              <a:rPr lang="en-US" sz="8000" dirty="0"/>
              <a:t>E</a:t>
            </a:r>
            <a:r>
              <a:rPr lang="en-US" sz="8000" dirty="0" smtClean="0"/>
              <a:t>nd</a:t>
            </a:r>
            <a:endParaRPr lang="en-US" sz="8000" dirty="0"/>
          </a:p>
        </p:txBody>
      </p:sp>
      <p:pic>
        <p:nvPicPr>
          <p:cNvPr id="3074" name="Picture 2" descr="Image result for vegas aquar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65" y="2037710"/>
            <a:ext cx="10577169" cy="58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49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845" y="3205487"/>
            <a:ext cx="12908725" cy="1379480"/>
          </a:xfrm>
        </p:spPr>
        <p:txBody>
          <a:bodyPr/>
          <a:lstStyle/>
          <a:p>
            <a:r>
              <a:rPr lang="en-US" dirty="0" smtClean="0"/>
              <a:t>deeper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6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674" y="1605287"/>
            <a:ext cx="9004155" cy="738664"/>
          </a:xfrm>
        </p:spPr>
        <p:txBody>
          <a:bodyPr/>
          <a:lstStyle/>
          <a:p>
            <a:r>
              <a:rPr lang="en-US" sz="4000" dirty="0" smtClean="0"/>
              <a:t>And then there are </a:t>
            </a:r>
            <a:r>
              <a:rPr lang="en-US" sz="4000" dirty="0" err="1" smtClean="0"/>
              <a:t>Jedis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86" y="3005818"/>
            <a:ext cx="4191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48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931" y="1050116"/>
            <a:ext cx="12908725" cy="738664"/>
          </a:xfrm>
        </p:spPr>
        <p:txBody>
          <a:bodyPr/>
          <a:lstStyle/>
          <a:p>
            <a:r>
              <a:rPr lang="en-US" sz="4000" dirty="0" smtClean="0"/>
              <a:t>In order to </a:t>
            </a:r>
            <a:r>
              <a:rPr lang="en-US" sz="4000" i="1" dirty="0" smtClean="0"/>
              <a:t>dynamically</a:t>
            </a:r>
            <a:r>
              <a:rPr lang="en-US" sz="4000" dirty="0" smtClean="0"/>
              <a:t> answer</a:t>
            </a:r>
            <a:endParaRPr lang="en-US" sz="4000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07931" y="3301397"/>
            <a:ext cx="13121980" cy="5096780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itchFamily="34" charset="0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How do I find the customers that ordered from this category but not this one?</a:t>
            </a:r>
          </a:p>
          <a:p>
            <a:pPr marL="742950" indent="-742950">
              <a:buFont typeface="Arial" pitchFamily="34" charset="0"/>
              <a:buAutoNum type="arabicPeriod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742950" indent="-742950">
              <a:buFont typeface="Arial" pitchFamily="34" charset="0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How do I find the customers that ordered in 2012 and in 2013?</a:t>
            </a:r>
          </a:p>
          <a:p>
            <a:pPr marL="742950" indent="-742950">
              <a:buFont typeface="Arial" pitchFamily="34" charset="0"/>
              <a:buAutoNum type="arabicPeriod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742950" indent="-742950">
              <a:buFont typeface="Arial" pitchFamily="34" charset="0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What students received an A in Biology but a B in Geometry?</a:t>
            </a:r>
          </a:p>
          <a:p>
            <a:pPr marL="742950" indent="-742950">
              <a:buFont typeface="Arial" pitchFamily="34" charset="0"/>
              <a:buAutoNum type="arabicPeriod"/>
            </a:pP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410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2908725" cy="1071062"/>
          </a:xfrm>
        </p:spPr>
        <p:txBody>
          <a:bodyPr/>
          <a:lstStyle/>
          <a:p>
            <a:r>
              <a:rPr lang="en-US" sz="3200" dirty="0" smtClean="0"/>
              <a:t>Can be answered statically, but what about </a:t>
            </a:r>
            <a:r>
              <a:rPr lang="en-US" sz="3200" dirty="0"/>
              <a:t>q</a:t>
            </a:r>
            <a:r>
              <a:rPr lang="en-US" sz="3200" dirty="0" smtClean="0"/>
              <a:t>uickly and dynamically? What if I want to continue analysis with these Sets?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168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054063" y="1447800"/>
            <a:ext cx="9682162" cy="2152649"/>
          </a:xfrm>
        </p:spPr>
        <p:txBody>
          <a:bodyPr/>
          <a:lstStyle/>
          <a:p>
            <a:r>
              <a:rPr lang="en-US" dirty="0" smtClean="0"/>
              <a:t>Alex Wheeler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sp>
        <p:nvSpPr>
          <p:cNvPr id="8" name="Title 11"/>
          <p:cNvSpPr txBox="1">
            <a:spLocks/>
          </p:cNvSpPr>
          <p:nvPr/>
        </p:nvSpPr>
        <p:spPr bwMode="auto">
          <a:xfrm>
            <a:off x="507299" y="2524124"/>
            <a:ext cx="13374955" cy="386541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none" spc="-118" baseline="0">
                <a:ln w="3175">
                  <a:noFill/>
                </a:ln>
                <a:solidFill>
                  <a:srgbClr val="FFFFFF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FFFF00"/>
                </a:solidFill>
              </a:rPr>
              <a:t>Last time in Vegas, Dixie Chicks bought me a round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R</a:t>
            </a:r>
            <a:r>
              <a:rPr lang="en-US" sz="4000" dirty="0" smtClean="0"/>
              <a:t>esponsible for alcohol being sold in the University of Texas Football Stadium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I have a twin sister who is an elephant zookeeper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41985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16" y="1561745"/>
            <a:ext cx="12908725" cy="683264"/>
          </a:xfrm>
        </p:spPr>
        <p:txBody>
          <a:bodyPr/>
          <a:lstStyle/>
          <a:p>
            <a:r>
              <a:rPr lang="en-US" sz="3600" dirty="0" smtClean="0"/>
              <a:t>The Conditional Calculation</a:t>
            </a:r>
            <a:endParaRPr lang="en-US" sz="3600" dirty="0"/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437387" y="2512862"/>
            <a:ext cx="13121980" cy="2043636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Rules</a:t>
            </a:r>
          </a:p>
          <a:p>
            <a:pPr marL="742950" indent="-742950">
              <a:buFont typeface="Arial" pitchFamily="34" charset="0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Has to be </a:t>
            </a:r>
            <a:r>
              <a:rPr lang="en-US" sz="2400" dirty="0" err="1" smtClean="0">
                <a:solidFill>
                  <a:schemeClr val="tx1"/>
                </a:solidFill>
              </a:rPr>
              <a:t>boolean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742950" indent="-742950">
              <a:buFont typeface="Arial" pitchFamily="34" charset="0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Have to aggregate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32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42616" y="1561745"/>
            <a:ext cx="12908725" cy="6832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470" b="1" kern="1200" cap="none" spc="-11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600" smtClean="0"/>
              <a:t>The Conditional Calculation</a:t>
            </a:r>
            <a:endParaRPr lang="en-US" sz="3600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1142919" y="2688775"/>
            <a:ext cx="13121980" cy="2696123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Tips</a:t>
            </a:r>
          </a:p>
          <a:p>
            <a:pPr marL="742950" indent="-742950">
              <a:buFont typeface="Arial" pitchFamily="34" charset="0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Piece out each part</a:t>
            </a:r>
          </a:p>
          <a:p>
            <a:pPr marL="742950" indent="-742950">
              <a:buFont typeface="Arial" pitchFamily="34" charset="0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Test frequently and often</a:t>
            </a:r>
          </a:p>
          <a:p>
            <a:pPr marL="742950" indent="-742950">
              <a:buFont typeface="Arial" pitchFamily="34" charset="0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Is it </a:t>
            </a:r>
            <a:r>
              <a:rPr lang="en-US" sz="2400" dirty="0" err="1" smtClean="0">
                <a:solidFill>
                  <a:schemeClr val="tx1"/>
                </a:solidFill>
              </a:rPr>
              <a:t>boolean</a:t>
            </a:r>
            <a:r>
              <a:rPr lang="en-US" sz="2400" dirty="0" smtClean="0">
                <a:solidFill>
                  <a:schemeClr val="tx1"/>
                </a:solidFill>
              </a:rPr>
              <a:t>?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50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902" y="1050116"/>
            <a:ext cx="12908725" cy="1379480"/>
          </a:xfrm>
        </p:spPr>
        <p:txBody>
          <a:bodyPr/>
          <a:lstStyle/>
          <a:p>
            <a:r>
              <a:rPr lang="en-US" dirty="0" smtClean="0"/>
              <a:t>Final Challenge</a:t>
            </a:r>
            <a:endParaRPr lang="en-US" dirty="0"/>
          </a:p>
        </p:txBody>
      </p:sp>
      <p:pic>
        <p:nvPicPr>
          <p:cNvPr id="4" name="OEnhVQeKGc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29000" y="2879272"/>
            <a:ext cx="6738257" cy="37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31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105" y="516111"/>
            <a:ext cx="10923234" cy="35855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3600" b="1" dirty="0"/>
              <a:t>Create a </a:t>
            </a:r>
            <a:r>
              <a:rPr lang="en-US" sz="3600" b="1" dirty="0" smtClean="0"/>
              <a:t>Set </a:t>
            </a:r>
            <a:r>
              <a:rPr lang="en-US" sz="3600" b="1" dirty="0"/>
              <a:t>that only displays </a:t>
            </a:r>
            <a:r>
              <a:rPr lang="en-US" sz="3600" b="1" dirty="0" smtClean="0"/>
              <a:t>Street Names </a:t>
            </a:r>
            <a:r>
              <a:rPr lang="en-US" sz="3600" b="1" dirty="0"/>
              <a:t>that:</a:t>
            </a:r>
          </a:p>
          <a:p>
            <a:pPr marL="457200" indent="-457200">
              <a:buFontTx/>
              <a:buChar char="-"/>
            </a:pPr>
            <a:r>
              <a:rPr lang="en-US" sz="3600" b="1" dirty="0"/>
              <a:t>Start with a “1” </a:t>
            </a:r>
          </a:p>
          <a:p>
            <a:pPr marL="457200" indent="-457200">
              <a:buFontTx/>
              <a:buChar char="-"/>
            </a:pPr>
            <a:r>
              <a:rPr lang="en-US" sz="3600" b="1" dirty="0"/>
              <a:t>End with an “E”</a:t>
            </a:r>
            <a:endParaRPr lang="en-US" altLang="en-US" sz="3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b="1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 smtClean="0"/>
              <a:t>(e.g. 1</a:t>
            </a:r>
            <a:r>
              <a:rPr lang="en-US" sz="3600" b="1" baseline="30000" dirty="0" smtClean="0"/>
              <a:t>st</a:t>
            </a:r>
            <a:r>
              <a:rPr lang="en-US" sz="3600" b="1" dirty="0" smtClean="0"/>
              <a:t> Avenue)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93" y="1351092"/>
            <a:ext cx="5059288" cy="4020230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279545" y="5371322"/>
            <a:ext cx="13121980" cy="2154436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IIF(Left([Street Names],1)="1",1,0)</a:t>
            </a:r>
          </a:p>
          <a:p>
            <a:r>
              <a:rPr lang="en-US" sz="4000" dirty="0" smtClean="0"/>
              <a:t>+</a:t>
            </a:r>
          </a:p>
          <a:p>
            <a:r>
              <a:rPr lang="en-US" sz="4000" dirty="0" smtClean="0"/>
              <a:t>IIF(Right([Street Names],1)="e",1,0)=2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5939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bon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8" y="1152298"/>
            <a:ext cx="13893346" cy="69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09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1207930"/>
            <a:ext cx="11502798" cy="58535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9400" y="7336971"/>
            <a:ext cx="7402286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Just kidding.</a:t>
            </a:r>
          </a:p>
        </p:txBody>
      </p:sp>
    </p:spTree>
    <p:extLst>
      <p:ext uri="{BB962C8B-B14F-4D97-AF65-F5344CB8AC3E}">
        <p14:creationId xmlns:p14="http://schemas.microsoft.com/office/powerpoint/2010/main" val="1909083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88" y="3444973"/>
            <a:ext cx="13695898" cy="932563"/>
          </a:xfrm>
        </p:spPr>
        <p:txBody>
          <a:bodyPr/>
          <a:lstStyle/>
          <a:p>
            <a:r>
              <a:rPr lang="en-US" sz="5400" dirty="0" smtClean="0"/>
              <a:t>But Now </a:t>
            </a:r>
            <a:r>
              <a:rPr lang="en-US" sz="5400" dirty="0"/>
              <a:t>P</a:t>
            </a:r>
            <a:r>
              <a:rPr lang="en-US" sz="5400" dirty="0" smtClean="0"/>
              <a:t>arameterize </a:t>
            </a:r>
            <a:r>
              <a:rPr lang="en-US" sz="5400" dirty="0"/>
              <a:t>A</a:t>
            </a:r>
            <a:r>
              <a:rPr lang="en-US" sz="5400" dirty="0" smtClean="0"/>
              <a:t>nd </a:t>
            </a:r>
            <a:r>
              <a:rPr lang="en-US" sz="5400" dirty="0"/>
              <a:t>M</a:t>
            </a:r>
            <a:r>
              <a:rPr lang="en-US" sz="5400" dirty="0" smtClean="0"/>
              <a:t>ap </a:t>
            </a:r>
            <a:r>
              <a:rPr lang="en-US" sz="5400" dirty="0"/>
              <a:t>T</a:t>
            </a:r>
            <a:r>
              <a:rPr lang="en-US" sz="5400" dirty="0" smtClean="0"/>
              <a:t>he </a:t>
            </a:r>
            <a:r>
              <a:rPr lang="en-US" sz="5400" dirty="0" err="1"/>
              <a:t>C</a:t>
            </a:r>
            <a:r>
              <a:rPr lang="en-US" sz="5400" dirty="0" err="1" smtClean="0"/>
              <a:t>alc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07435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4588" y="199472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 smtClean="0">
                <a:solidFill>
                  <a:srgbClr val="FFFFFF"/>
                </a:solidFill>
              </a:rPr>
              <a:t>Wednesday, October 11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Sets Everywhere</a:t>
            </a:r>
            <a:endParaRPr lang="en-US" sz="28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</a:rPr>
              <a:t>1:30pm </a:t>
            </a:r>
            <a:r>
              <a:rPr lang="en-US" sz="2400" dirty="0">
                <a:solidFill>
                  <a:srgbClr val="FFFFFF"/>
                </a:solidFill>
              </a:rPr>
              <a:t>– </a:t>
            </a:r>
            <a:r>
              <a:rPr lang="en-US" sz="2400" dirty="0" smtClean="0">
                <a:solidFill>
                  <a:srgbClr val="FFFFFF"/>
                </a:solidFill>
              </a:rPr>
              <a:t>4:00pm  </a:t>
            </a:r>
            <a:r>
              <a:rPr lang="en-US" sz="2400" dirty="0">
                <a:solidFill>
                  <a:srgbClr val="FFFFFF"/>
                </a:solidFill>
              </a:rPr>
              <a:t>|  </a:t>
            </a:r>
            <a:r>
              <a:rPr lang="en-US" sz="2400" dirty="0" smtClean="0">
                <a:solidFill>
                  <a:srgbClr val="FFFFFF"/>
                </a:solidFill>
              </a:rPr>
              <a:t>South – L3 – South Seas H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4588" y="3710815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 smtClean="0">
                <a:solidFill>
                  <a:srgbClr val="FFFFFF"/>
                </a:solidFill>
              </a:rPr>
              <a:t>Thursday, October 12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Sets Everywhere</a:t>
            </a:r>
            <a:endParaRPr lang="en-US" sz="28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</a:rPr>
              <a:t>10:30am – 1:00pm  </a:t>
            </a:r>
            <a:r>
              <a:rPr lang="en-US" sz="2400" dirty="0">
                <a:solidFill>
                  <a:srgbClr val="FFFFFF"/>
                </a:solidFill>
              </a:rPr>
              <a:t>|  </a:t>
            </a:r>
            <a:r>
              <a:rPr lang="en-US" sz="2400" dirty="0" smtClean="0">
                <a:solidFill>
                  <a:srgbClr val="FFFFFF"/>
                </a:solidFill>
              </a:rPr>
              <a:t>North – South Pacific H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SESSION REPEATS</a:t>
            </a:r>
          </a:p>
        </p:txBody>
      </p:sp>
    </p:spTree>
    <p:extLst>
      <p:ext uri="{BB962C8B-B14F-4D97-AF65-F5344CB8AC3E}">
        <p14:creationId xmlns:p14="http://schemas.microsoft.com/office/powerpoint/2010/main" val="2618173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5292" y="2005528"/>
            <a:ext cx="10845425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 smtClean="0">
                <a:solidFill>
                  <a:srgbClr val="FFFFFF"/>
                </a:solidFill>
              </a:rPr>
              <a:t>Wednesday, </a:t>
            </a:r>
            <a:r>
              <a:rPr lang="en-US" sz="3600" b="1" dirty="0">
                <a:solidFill>
                  <a:srgbClr val="FFFFFF"/>
                </a:solidFill>
              </a:rPr>
              <a:t>October </a:t>
            </a:r>
            <a:r>
              <a:rPr lang="en-US" sz="3600" b="1" dirty="0" smtClean="0">
                <a:solidFill>
                  <a:srgbClr val="FFFFFF"/>
                </a:solidFill>
              </a:rPr>
              <a:t>11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Parameters: Driving Interactivity One Dashboard at a Time</a:t>
            </a:r>
            <a:endParaRPr lang="en-US" sz="28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</a:rPr>
              <a:t>1:30pm – 4:00pm  </a:t>
            </a:r>
            <a:r>
              <a:rPr lang="en-US" sz="2400" dirty="0">
                <a:solidFill>
                  <a:srgbClr val="FFFFFF"/>
                </a:solidFill>
              </a:rPr>
              <a:t>|  </a:t>
            </a:r>
            <a:r>
              <a:rPr lang="en-US" sz="2400" dirty="0" smtClean="0">
                <a:solidFill>
                  <a:srgbClr val="FFFFFF"/>
                </a:solidFill>
              </a:rPr>
              <a:t>South – L2 – Mandalay Bay 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293" y="3721615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 smtClean="0">
                <a:solidFill>
                  <a:srgbClr val="FFFFFF"/>
                </a:solidFill>
              </a:rPr>
              <a:t>Wednesday, </a:t>
            </a:r>
            <a:r>
              <a:rPr lang="en-US" sz="3600" b="1" dirty="0">
                <a:solidFill>
                  <a:srgbClr val="FFFFFF"/>
                </a:solidFill>
              </a:rPr>
              <a:t>October </a:t>
            </a:r>
            <a:r>
              <a:rPr lang="en-US" sz="3600" b="1" dirty="0" smtClean="0">
                <a:solidFill>
                  <a:srgbClr val="FFFFFF"/>
                </a:solidFill>
              </a:rPr>
              <a:t>11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Dining with Tableau Filters</a:t>
            </a:r>
            <a:endParaRPr lang="en-US" sz="28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</a:rPr>
              <a:t>10:15am </a:t>
            </a:r>
            <a:r>
              <a:rPr lang="en-US" sz="2400" dirty="0">
                <a:solidFill>
                  <a:srgbClr val="FFFFFF"/>
                </a:solidFill>
              </a:rPr>
              <a:t>– </a:t>
            </a:r>
            <a:r>
              <a:rPr lang="en-US" sz="2400" dirty="0" smtClean="0">
                <a:solidFill>
                  <a:srgbClr val="FFFFFF"/>
                </a:solidFill>
              </a:rPr>
              <a:t>12:45pm  </a:t>
            </a:r>
            <a:r>
              <a:rPr lang="en-US" sz="2400" dirty="0">
                <a:solidFill>
                  <a:srgbClr val="FFFFFF"/>
                </a:solidFill>
              </a:rPr>
              <a:t>|  </a:t>
            </a:r>
            <a:r>
              <a:rPr lang="en-US" sz="2400" dirty="0" smtClean="0">
                <a:solidFill>
                  <a:srgbClr val="FFFFFF"/>
                </a:solidFill>
              </a:rPr>
              <a:t>North – South Pacific 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5293" y="5437702"/>
            <a:ext cx="9682162" cy="19790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 smtClean="0">
                <a:solidFill>
                  <a:srgbClr val="FFFFFF"/>
                </a:solidFill>
              </a:rPr>
              <a:t>Thursday, </a:t>
            </a:r>
            <a:r>
              <a:rPr lang="en-US" sz="3600" b="1" dirty="0">
                <a:solidFill>
                  <a:srgbClr val="FFFFFF"/>
                </a:solidFill>
              </a:rPr>
              <a:t>October </a:t>
            </a:r>
            <a:r>
              <a:rPr lang="en-US" sz="3600" b="1" dirty="0" smtClean="0">
                <a:solidFill>
                  <a:srgbClr val="FFFFFF"/>
                </a:solidFill>
              </a:rPr>
              <a:t>12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Intro to Calculations: Estimating the Airspeed Velocity of an </a:t>
            </a:r>
            <a:r>
              <a:rPr lang="en-US" sz="2800" b="1" dirty="0" err="1" smtClean="0">
                <a:solidFill>
                  <a:srgbClr val="FFFFFF"/>
                </a:solidFill>
              </a:rPr>
              <a:t>Unladen</a:t>
            </a:r>
            <a:r>
              <a:rPr lang="en-US" sz="2800" b="1" dirty="0" smtClean="0">
                <a:solidFill>
                  <a:srgbClr val="FFFFFF"/>
                </a:solidFill>
              </a:rPr>
              <a:t> Swallow</a:t>
            </a:r>
            <a:endParaRPr lang="en-US" sz="28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</a:rPr>
              <a:t>10:30am </a:t>
            </a:r>
            <a:r>
              <a:rPr lang="en-US" sz="2400" dirty="0">
                <a:solidFill>
                  <a:srgbClr val="FFFFFF"/>
                </a:solidFill>
              </a:rPr>
              <a:t>– </a:t>
            </a:r>
            <a:r>
              <a:rPr lang="en-US" sz="2400" dirty="0" smtClean="0">
                <a:solidFill>
                  <a:srgbClr val="FFFFFF"/>
                </a:solidFill>
              </a:rPr>
              <a:t>1:00pm  </a:t>
            </a:r>
            <a:r>
              <a:rPr lang="en-US" sz="2400" dirty="0">
                <a:solidFill>
                  <a:srgbClr val="FFFFFF"/>
                </a:solidFill>
              </a:rPr>
              <a:t>|  </a:t>
            </a:r>
            <a:r>
              <a:rPr lang="en-US" sz="2400" dirty="0" smtClean="0">
                <a:solidFill>
                  <a:srgbClr val="FFFFFF"/>
                </a:solidFill>
              </a:rPr>
              <a:t>North – Islander G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625852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61342" y="1762800"/>
            <a:ext cx="68780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Please complete </a:t>
            </a:r>
            <a:b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the session survey from the Session Details screen in your TC17 app</a:t>
            </a: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243280" y="2942324"/>
            <a:ext cx="2002195" cy="1623731"/>
          </a:xfrm>
          <a:custGeom>
            <a:avLst/>
            <a:gdLst>
              <a:gd name="T0" fmla="*/ 656 w 656"/>
              <a:gd name="T1" fmla="*/ 67 h 532"/>
              <a:gd name="T2" fmla="*/ 587 w 656"/>
              <a:gd name="T3" fmla="*/ 0 h 532"/>
              <a:gd name="T4" fmla="*/ 496 w 656"/>
              <a:gd name="T5" fmla="*/ 91 h 532"/>
              <a:gd name="T6" fmla="*/ 496 w 656"/>
              <a:gd name="T7" fmla="*/ 33 h 532"/>
              <a:gd name="T8" fmla="*/ 0 w 656"/>
              <a:gd name="T9" fmla="*/ 33 h 532"/>
              <a:gd name="T10" fmla="*/ 0 w 656"/>
              <a:gd name="T11" fmla="*/ 532 h 532"/>
              <a:gd name="T12" fmla="*/ 496 w 656"/>
              <a:gd name="T13" fmla="*/ 532 h 532"/>
              <a:gd name="T14" fmla="*/ 496 w 656"/>
              <a:gd name="T15" fmla="*/ 227 h 532"/>
              <a:gd name="T16" fmla="*/ 656 w 656"/>
              <a:gd name="T17" fmla="*/ 67 h 532"/>
              <a:gd name="T18" fmla="*/ 403 w 656"/>
              <a:gd name="T19" fmla="*/ 438 h 532"/>
              <a:gd name="T20" fmla="*/ 93 w 656"/>
              <a:gd name="T21" fmla="*/ 438 h 532"/>
              <a:gd name="T22" fmla="*/ 93 w 656"/>
              <a:gd name="T23" fmla="*/ 127 h 532"/>
              <a:gd name="T24" fmla="*/ 403 w 656"/>
              <a:gd name="T25" fmla="*/ 127 h 532"/>
              <a:gd name="T26" fmla="*/ 403 w 656"/>
              <a:gd name="T27" fmla="*/ 184 h 532"/>
              <a:gd name="T28" fmla="*/ 310 w 656"/>
              <a:gd name="T29" fmla="*/ 278 h 532"/>
              <a:gd name="T30" fmla="*/ 200 w 656"/>
              <a:gd name="T31" fmla="*/ 165 h 532"/>
              <a:gd name="T32" fmla="*/ 131 w 656"/>
              <a:gd name="T33" fmla="*/ 234 h 532"/>
              <a:gd name="T34" fmla="*/ 243 w 656"/>
              <a:gd name="T35" fmla="*/ 345 h 532"/>
              <a:gd name="T36" fmla="*/ 310 w 656"/>
              <a:gd name="T37" fmla="*/ 414 h 532"/>
              <a:gd name="T38" fmla="*/ 379 w 656"/>
              <a:gd name="T39" fmla="*/ 345 h 532"/>
              <a:gd name="T40" fmla="*/ 403 w 656"/>
              <a:gd name="T41" fmla="*/ 321 h 532"/>
              <a:gd name="T42" fmla="*/ 403 w 656"/>
              <a:gd name="T43" fmla="*/ 438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6" h="532">
                <a:moveTo>
                  <a:pt x="656" y="67"/>
                </a:moveTo>
                <a:lnTo>
                  <a:pt x="587" y="0"/>
                </a:lnTo>
                <a:lnTo>
                  <a:pt x="496" y="91"/>
                </a:lnTo>
                <a:lnTo>
                  <a:pt x="496" y="33"/>
                </a:lnTo>
                <a:lnTo>
                  <a:pt x="0" y="33"/>
                </a:lnTo>
                <a:lnTo>
                  <a:pt x="0" y="532"/>
                </a:lnTo>
                <a:lnTo>
                  <a:pt x="496" y="532"/>
                </a:lnTo>
                <a:lnTo>
                  <a:pt x="496" y="227"/>
                </a:lnTo>
                <a:lnTo>
                  <a:pt x="656" y="67"/>
                </a:lnTo>
                <a:close/>
                <a:moveTo>
                  <a:pt x="403" y="438"/>
                </a:moveTo>
                <a:lnTo>
                  <a:pt x="93" y="438"/>
                </a:lnTo>
                <a:lnTo>
                  <a:pt x="93" y="127"/>
                </a:lnTo>
                <a:lnTo>
                  <a:pt x="403" y="127"/>
                </a:lnTo>
                <a:lnTo>
                  <a:pt x="403" y="184"/>
                </a:lnTo>
                <a:lnTo>
                  <a:pt x="310" y="278"/>
                </a:lnTo>
                <a:lnTo>
                  <a:pt x="200" y="165"/>
                </a:lnTo>
                <a:lnTo>
                  <a:pt x="131" y="234"/>
                </a:lnTo>
                <a:lnTo>
                  <a:pt x="243" y="345"/>
                </a:lnTo>
                <a:lnTo>
                  <a:pt x="310" y="414"/>
                </a:lnTo>
                <a:lnTo>
                  <a:pt x="379" y="345"/>
                </a:lnTo>
                <a:lnTo>
                  <a:pt x="403" y="321"/>
                </a:lnTo>
                <a:lnTo>
                  <a:pt x="403" y="4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iPhone-6-4,7-inch-Three-colors-Mo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35" y="1269955"/>
            <a:ext cx="4287400" cy="58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11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90429" y="1447800"/>
            <a:ext cx="9682162" cy="2152649"/>
          </a:xfrm>
        </p:spPr>
        <p:txBody>
          <a:bodyPr/>
          <a:lstStyle/>
          <a:p>
            <a:r>
              <a:rPr lang="en-US" dirty="0" err="1" smtClean="0"/>
              <a:t>Conor</a:t>
            </a:r>
            <a:r>
              <a:rPr lang="en-US" dirty="0" smtClean="0"/>
              <a:t> Knowles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sp>
        <p:nvSpPr>
          <p:cNvPr id="4" name="Title 11"/>
          <p:cNvSpPr txBox="1">
            <a:spLocks/>
          </p:cNvSpPr>
          <p:nvPr/>
        </p:nvSpPr>
        <p:spPr bwMode="auto">
          <a:xfrm>
            <a:off x="1286619" y="2847108"/>
            <a:ext cx="10766836" cy="386541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none" spc="-118" baseline="0">
                <a:ln w="3175">
                  <a:noFill/>
                </a:ln>
                <a:solidFill>
                  <a:srgbClr val="FFFFFF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I watched all 62 episodes of Breaking Bad in three days</a:t>
            </a:r>
            <a:endParaRPr lang="en-US" sz="40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Tom Hanks was at my house while filming Castaway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I carry the title of “Lord”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88455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1342" y="1762800"/>
            <a:ext cx="68780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sz="5400" b="1" kern="0" spc="-120" dirty="0">
                <a:ln w="3175">
                  <a:noFill/>
                </a:ln>
                <a:solidFill>
                  <a:srgbClr val="FFFFFF"/>
                </a:solidFill>
                <a:cs typeface="Arial" panose="020B0604020202020204" pitchFamily="34" charset="0"/>
              </a:rPr>
              <a:t>Please complete </a:t>
            </a:r>
            <a:br>
              <a:rPr lang="en-US" sz="5400" b="1" kern="0" spc="-120" dirty="0">
                <a:ln w="3175">
                  <a:noFill/>
                </a:ln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US" sz="5400" b="1" kern="0" spc="-120" dirty="0">
                <a:ln w="3175">
                  <a:noFill/>
                </a:ln>
                <a:solidFill>
                  <a:srgbClr val="FFFFFF"/>
                </a:solidFill>
                <a:cs typeface="Arial" panose="020B0604020202020204" pitchFamily="34" charset="0"/>
              </a:rPr>
              <a:t>the session survey from the Session Details screen in your TC17 app</a:t>
            </a:r>
          </a:p>
        </p:txBody>
      </p:sp>
      <p:sp>
        <p:nvSpPr>
          <p:cNvPr id="3" name="Freeform 5"/>
          <p:cNvSpPr>
            <a:spLocks noEditPoints="1"/>
          </p:cNvSpPr>
          <p:nvPr/>
        </p:nvSpPr>
        <p:spPr bwMode="auto">
          <a:xfrm>
            <a:off x="1243280" y="2942324"/>
            <a:ext cx="2002195" cy="1623731"/>
          </a:xfrm>
          <a:custGeom>
            <a:avLst/>
            <a:gdLst>
              <a:gd name="T0" fmla="*/ 656 w 656"/>
              <a:gd name="T1" fmla="*/ 67 h 532"/>
              <a:gd name="T2" fmla="*/ 587 w 656"/>
              <a:gd name="T3" fmla="*/ 0 h 532"/>
              <a:gd name="T4" fmla="*/ 496 w 656"/>
              <a:gd name="T5" fmla="*/ 91 h 532"/>
              <a:gd name="T6" fmla="*/ 496 w 656"/>
              <a:gd name="T7" fmla="*/ 33 h 532"/>
              <a:gd name="T8" fmla="*/ 0 w 656"/>
              <a:gd name="T9" fmla="*/ 33 h 532"/>
              <a:gd name="T10" fmla="*/ 0 w 656"/>
              <a:gd name="T11" fmla="*/ 532 h 532"/>
              <a:gd name="T12" fmla="*/ 496 w 656"/>
              <a:gd name="T13" fmla="*/ 532 h 532"/>
              <a:gd name="T14" fmla="*/ 496 w 656"/>
              <a:gd name="T15" fmla="*/ 227 h 532"/>
              <a:gd name="T16" fmla="*/ 656 w 656"/>
              <a:gd name="T17" fmla="*/ 67 h 532"/>
              <a:gd name="T18" fmla="*/ 403 w 656"/>
              <a:gd name="T19" fmla="*/ 438 h 532"/>
              <a:gd name="T20" fmla="*/ 93 w 656"/>
              <a:gd name="T21" fmla="*/ 438 h 532"/>
              <a:gd name="T22" fmla="*/ 93 w 656"/>
              <a:gd name="T23" fmla="*/ 127 h 532"/>
              <a:gd name="T24" fmla="*/ 403 w 656"/>
              <a:gd name="T25" fmla="*/ 127 h 532"/>
              <a:gd name="T26" fmla="*/ 403 w 656"/>
              <a:gd name="T27" fmla="*/ 184 h 532"/>
              <a:gd name="T28" fmla="*/ 310 w 656"/>
              <a:gd name="T29" fmla="*/ 278 h 532"/>
              <a:gd name="T30" fmla="*/ 200 w 656"/>
              <a:gd name="T31" fmla="*/ 165 h 532"/>
              <a:gd name="T32" fmla="*/ 131 w 656"/>
              <a:gd name="T33" fmla="*/ 234 h 532"/>
              <a:gd name="T34" fmla="*/ 243 w 656"/>
              <a:gd name="T35" fmla="*/ 345 h 532"/>
              <a:gd name="T36" fmla="*/ 310 w 656"/>
              <a:gd name="T37" fmla="*/ 414 h 532"/>
              <a:gd name="T38" fmla="*/ 379 w 656"/>
              <a:gd name="T39" fmla="*/ 345 h 532"/>
              <a:gd name="T40" fmla="*/ 403 w 656"/>
              <a:gd name="T41" fmla="*/ 321 h 532"/>
              <a:gd name="T42" fmla="*/ 403 w 656"/>
              <a:gd name="T43" fmla="*/ 438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6" h="532">
                <a:moveTo>
                  <a:pt x="656" y="67"/>
                </a:moveTo>
                <a:lnTo>
                  <a:pt x="587" y="0"/>
                </a:lnTo>
                <a:lnTo>
                  <a:pt x="496" y="91"/>
                </a:lnTo>
                <a:lnTo>
                  <a:pt x="496" y="33"/>
                </a:lnTo>
                <a:lnTo>
                  <a:pt x="0" y="33"/>
                </a:lnTo>
                <a:lnTo>
                  <a:pt x="0" y="532"/>
                </a:lnTo>
                <a:lnTo>
                  <a:pt x="496" y="532"/>
                </a:lnTo>
                <a:lnTo>
                  <a:pt x="496" y="227"/>
                </a:lnTo>
                <a:lnTo>
                  <a:pt x="656" y="67"/>
                </a:lnTo>
                <a:close/>
                <a:moveTo>
                  <a:pt x="403" y="438"/>
                </a:moveTo>
                <a:lnTo>
                  <a:pt x="93" y="438"/>
                </a:lnTo>
                <a:lnTo>
                  <a:pt x="93" y="127"/>
                </a:lnTo>
                <a:lnTo>
                  <a:pt x="403" y="127"/>
                </a:lnTo>
                <a:lnTo>
                  <a:pt x="403" y="184"/>
                </a:lnTo>
                <a:lnTo>
                  <a:pt x="310" y="278"/>
                </a:lnTo>
                <a:lnTo>
                  <a:pt x="200" y="165"/>
                </a:lnTo>
                <a:lnTo>
                  <a:pt x="131" y="234"/>
                </a:lnTo>
                <a:lnTo>
                  <a:pt x="243" y="345"/>
                </a:lnTo>
                <a:lnTo>
                  <a:pt x="310" y="414"/>
                </a:lnTo>
                <a:lnTo>
                  <a:pt x="379" y="345"/>
                </a:lnTo>
                <a:lnTo>
                  <a:pt x="403" y="321"/>
                </a:lnTo>
                <a:lnTo>
                  <a:pt x="403" y="4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iPhone-6-4,7-inch-Three-colors-Moc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35" y="1269955"/>
            <a:ext cx="4287400" cy="58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6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90429" y="1447800"/>
            <a:ext cx="9682162" cy="2152649"/>
          </a:xfrm>
        </p:spPr>
        <p:txBody>
          <a:bodyPr/>
          <a:lstStyle/>
          <a:p>
            <a:r>
              <a:rPr lang="en-US" dirty="0" err="1" smtClean="0"/>
              <a:t>Conor</a:t>
            </a:r>
            <a:r>
              <a:rPr lang="en-US" dirty="0" smtClean="0"/>
              <a:t> Knowles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sp>
        <p:nvSpPr>
          <p:cNvPr id="4" name="Title 11"/>
          <p:cNvSpPr txBox="1">
            <a:spLocks/>
          </p:cNvSpPr>
          <p:nvPr/>
        </p:nvSpPr>
        <p:spPr bwMode="auto">
          <a:xfrm>
            <a:off x="1286619" y="2847108"/>
            <a:ext cx="10766836" cy="386541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none" spc="-118" baseline="0">
                <a:ln w="3175">
                  <a:noFill/>
                </a:ln>
                <a:solidFill>
                  <a:srgbClr val="FFFFFF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00"/>
                </a:solidFill>
              </a:rPr>
              <a:t>I watched all 62 episodes of Breaking Bad in three days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Tom Hanks was at my house while filming Castaway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I carry the title of “Lord”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21488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323087" y="1840369"/>
            <a:ext cx="13984227" cy="533069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42900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11825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80750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9675" marR="0" indent="-34290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sz="2400" kern="1200" spc="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1"/>
                </a:solidFill>
              </a:rPr>
              <a:t>What are Sets?</a:t>
            </a:r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1"/>
                </a:solidFill>
              </a:rPr>
              <a:t>Different Ways to Create Sets </a:t>
            </a:r>
          </a:p>
          <a:p>
            <a:pPr marL="342900" indent="-342900">
              <a:spcBef>
                <a:spcPts val="2400"/>
              </a:spcBef>
              <a:buFont typeface="Arial" pitchFamily="34" charset="0"/>
              <a:buChar char="+"/>
            </a:pPr>
            <a:r>
              <a:rPr lang="en-US" sz="2400" b="0" dirty="0" smtClean="0">
                <a:solidFill>
                  <a:schemeClr val="tx1"/>
                </a:solidFill>
              </a:rPr>
              <a:t>Manual Set</a:t>
            </a:r>
          </a:p>
          <a:p>
            <a:pPr marL="342900" indent="-342900">
              <a:spcBef>
                <a:spcPts val="2400"/>
              </a:spcBef>
              <a:buFont typeface="Arial" pitchFamily="34" charset="0"/>
              <a:buChar char="+"/>
            </a:pPr>
            <a:r>
              <a:rPr lang="en-US" sz="2400" b="0" dirty="0" smtClean="0">
                <a:solidFill>
                  <a:schemeClr val="tx1"/>
                </a:solidFill>
              </a:rPr>
              <a:t>Conditional Set</a:t>
            </a:r>
          </a:p>
          <a:p>
            <a:pPr marL="342900" indent="-342900">
              <a:spcBef>
                <a:spcPts val="2400"/>
              </a:spcBef>
              <a:buFont typeface="Arial" pitchFamily="34" charset="0"/>
              <a:buChar char="+"/>
            </a:pPr>
            <a:r>
              <a:rPr lang="en-US" sz="2400" b="0" dirty="0" smtClean="0">
                <a:solidFill>
                  <a:schemeClr val="tx1"/>
                </a:solidFill>
              </a:rPr>
              <a:t>Calculated Set</a:t>
            </a:r>
          </a:p>
          <a:p>
            <a:pPr marL="342900" indent="-342900">
              <a:spcBef>
                <a:spcPts val="2400"/>
              </a:spcBef>
              <a:buFont typeface="Arial" pitchFamily="34" charset="0"/>
              <a:buChar char="+"/>
            </a:pPr>
            <a:r>
              <a:rPr lang="en-US" sz="2400" b="0" dirty="0" smtClean="0">
                <a:solidFill>
                  <a:schemeClr val="tx1"/>
                </a:solidFill>
              </a:rPr>
              <a:t>Sets By Filter </a:t>
            </a:r>
          </a:p>
          <a:p>
            <a:pPr marL="342900" indent="-342900">
              <a:spcBef>
                <a:spcPts val="2400"/>
              </a:spcBef>
              <a:buFont typeface="Arial" pitchFamily="34" charset="0"/>
              <a:buChar char="+"/>
            </a:pPr>
            <a:r>
              <a:rPr lang="en-US" sz="2400" b="0" dirty="0" smtClean="0">
                <a:solidFill>
                  <a:schemeClr val="tx1"/>
                </a:solidFill>
              </a:rPr>
              <a:t>Combined Set</a:t>
            </a:r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1"/>
                </a:solidFill>
              </a:rPr>
              <a:t>What You Can Do After You’ve Created Sets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81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8" y="1842415"/>
            <a:ext cx="6911906" cy="38161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97983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8" y="1842415"/>
            <a:ext cx="6911906" cy="3816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/>
          <p:cNvSpPr/>
          <p:nvPr/>
        </p:nvSpPr>
        <p:spPr bwMode="auto">
          <a:xfrm>
            <a:off x="914501" y="1877140"/>
            <a:ext cx="2106491" cy="416688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764" y="2085484"/>
            <a:ext cx="5874559" cy="27525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9110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14513_TC17_PPT_Template_0428">
  <a:themeElements>
    <a:clrScheme name="TC17">
      <a:dk1>
        <a:srgbClr val="505050"/>
      </a:dk1>
      <a:lt1>
        <a:srgbClr val="FFFFFF"/>
      </a:lt1>
      <a:dk2>
        <a:srgbClr val="150454"/>
      </a:dk2>
      <a:lt2>
        <a:srgbClr val="EAEAEA"/>
      </a:lt2>
      <a:accent1>
        <a:srgbClr val="2D93AA"/>
      </a:accent1>
      <a:accent2>
        <a:srgbClr val="8DC63F"/>
      </a:accent2>
      <a:accent3>
        <a:srgbClr val="150454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2D64AA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14513_TC17_PPT_Template_0508" id="{25F358F8-A1E4-4C5F-86F7-F06E7303F710}" vid="{1348FF43-2C35-4F5B-B2E8-A158B3FB1C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www.w3.org/XML/1998/namespace"/>
    <ds:schemaRef ds:uri="630a2e83-186a-4a0f-ab27-bee8a8096abc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TC17 template</Template>
  <TotalTime>33881</TotalTime>
  <Words>1270</Words>
  <Application>Microsoft Office PowerPoint</Application>
  <PresentationFormat>Custom</PresentationFormat>
  <Paragraphs>278</Paragraphs>
  <Slides>50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Arial Black</vt:lpstr>
      <vt:lpstr>Consolas</vt:lpstr>
      <vt:lpstr>Segoe UI</vt:lpstr>
      <vt:lpstr>714513_TC17_PPT_Template_0428</vt:lpstr>
      <vt:lpstr>PowerPoint Presentation</vt:lpstr>
      <vt:lpstr>Sets Everywhere!</vt:lpstr>
      <vt:lpstr>Alex Wheeler</vt:lpstr>
      <vt:lpstr>Alex Wheeler</vt:lpstr>
      <vt:lpstr>Conor Knowles</vt:lpstr>
      <vt:lpstr>Conor Knowles</vt:lpstr>
      <vt:lpstr>Agenda</vt:lpstr>
      <vt:lpstr>Materials</vt:lpstr>
      <vt:lpstr>Materials</vt:lpstr>
      <vt:lpstr>Materials</vt:lpstr>
      <vt:lpstr>Materials</vt:lpstr>
      <vt:lpstr>Lets Talk About Sets</vt:lpstr>
      <vt:lpstr>Earth Shattering Sets</vt:lpstr>
      <vt:lpstr>Challenge #1</vt:lpstr>
      <vt:lpstr>But why would we do this?</vt:lpstr>
      <vt:lpstr>Exercise #1b</vt:lpstr>
      <vt:lpstr>Why use Sets</vt:lpstr>
      <vt:lpstr>I’ve attended TC 5 years in a row now, and never thought to attend this session. [Sets] will save me hundreds of thousands of dollars</vt:lpstr>
      <vt:lpstr>How We Use Sets</vt:lpstr>
      <vt:lpstr>Exercise #2</vt:lpstr>
      <vt:lpstr>Challenge #2</vt:lpstr>
      <vt:lpstr>Exercise #3</vt:lpstr>
      <vt:lpstr>Challenge #3</vt:lpstr>
      <vt:lpstr>Break</vt:lpstr>
      <vt:lpstr>Sets….  In….. </vt:lpstr>
      <vt:lpstr>SURPRISE CHALLENGE #4</vt:lpstr>
      <vt:lpstr>Different use cases Map layers </vt:lpstr>
      <vt:lpstr>Sets On Set</vt:lpstr>
      <vt:lpstr>PowerPoint Presentation</vt:lpstr>
      <vt:lpstr>Challenge #5</vt:lpstr>
      <vt:lpstr>PowerPoint Presentation</vt:lpstr>
      <vt:lpstr>Create a calculation that allows us to see the Top Actors by AVG Adjusted Profit displayed and all other Actors averaged together (Bonus: Get 'Others' to always show on the bottom)</vt:lpstr>
      <vt:lpstr>Sets in New York</vt:lpstr>
      <vt:lpstr>PowerPoint Presentation</vt:lpstr>
      <vt:lpstr>Diving Off The Deep End</vt:lpstr>
      <vt:lpstr>deeper</vt:lpstr>
      <vt:lpstr>And then there are Jedis</vt:lpstr>
      <vt:lpstr>In order to dynamically answer</vt:lpstr>
      <vt:lpstr>Can be answered statically, but what about quickly and dynamically? What if I want to continue analysis with these Sets?</vt:lpstr>
      <vt:lpstr>The Conditional Calculation</vt:lpstr>
      <vt:lpstr>PowerPoint Presentation</vt:lpstr>
      <vt:lpstr>Final Challenge</vt:lpstr>
      <vt:lpstr>PowerPoint Presentation</vt:lpstr>
      <vt:lpstr>PowerPoint Presentation</vt:lpstr>
      <vt:lpstr>PowerPoint Presentation</vt:lpstr>
      <vt:lpstr>But Now Parameterize And Map The Calc</vt:lpstr>
      <vt:lpstr>PowerPoint Presentation</vt:lpstr>
      <vt:lpstr>PowerPoint Presentation</vt:lpstr>
      <vt:lpstr>PowerPoint Presentation</vt:lpstr>
      <vt:lpstr>PowerPoint Presentation</vt:lpstr>
    </vt:vector>
  </TitlesOfParts>
  <Company>Tableau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Conor Knowles</dc:creator>
  <cp:keywords>Tableau Conference 2016</cp:keywords>
  <cp:lastModifiedBy>Conor Knowles</cp:lastModifiedBy>
  <cp:revision>54</cp:revision>
  <dcterms:created xsi:type="dcterms:W3CDTF">2017-07-06T19:56:47Z</dcterms:created>
  <dcterms:modified xsi:type="dcterms:W3CDTF">2017-10-03T21:21:54Z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